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80" r:id="rId5"/>
    <p:sldId id="262" r:id="rId6"/>
    <p:sldId id="264" r:id="rId7"/>
    <p:sldId id="281" r:id="rId8"/>
    <p:sldId id="265" r:id="rId9"/>
    <p:sldId id="282" r:id="rId10"/>
    <p:sldId id="269" r:id="rId11"/>
    <p:sldId id="278" r:id="rId12"/>
    <p:sldId id="279" r:id="rId13"/>
    <p:sldId id="267" r:id="rId14"/>
    <p:sldId id="276" r:id="rId15"/>
    <p:sldId id="26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A maximum 167,000 additional visitors to Perth by Year 3 of opening – 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An average additional £2.5m GVA annually (to Perth and Kinross) - average over 10 years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An average additional £1.0M GVA annually (to Scotland) – average over 10 years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£101.1m additional gross visitor expenditure generated over 10 years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19.7FTE direct employment opportunities (21 FTEs at P&amp;K level; 14 FTEs at Scotland level; 3 FTEs at UK level).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1,500 volunteering opportunities and 30 community enterprises.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64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1263-BAD3-6A56-13AD-D01371C4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96256-4C1A-1E56-47DC-E4B4DCECF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EDED5-22C4-082E-1CC8-2AA8C7ED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AD43-A17D-461A-BB91-DCDD700CD17B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C9CCC-E967-B009-BDFC-DAB424A4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2E7C2-6F07-16AD-BFA7-AA721597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84FD7506-5261-4B4F-81B6-056D415558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35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-140" baseline="0">
          <a:solidFill>
            <a:srgbClr val="FFFFFF"/>
          </a:solidFill>
          <a:uFillTx/>
          <a:latin typeface="+mn-lt"/>
          <a:ea typeface="+mn-ea"/>
          <a:cs typeface="+mn-cs"/>
          <a:sym typeface="PM Carnyx Bold"/>
        </a:defRPr>
      </a:lvl9pPr>
    </p:titleStyle>
    <p:bodyStyle>
      <a:lvl1pPr marL="7620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1pPr>
      <a:lvl2pPr marL="13716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2pPr>
      <a:lvl3pPr marL="19812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3pPr>
      <a:lvl4pPr marL="25908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4pPr>
      <a:lvl5pPr marL="32004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5pPr>
      <a:lvl6pPr marL="38100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6pPr>
      <a:lvl7pPr marL="44196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7pPr>
      <a:lvl8pPr marL="50292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8pPr>
      <a:lvl9pPr marL="5638800" marR="0" indent="-762000" algn="l" defTabSz="2438338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6000" b="0" i="0" u="none" strike="noStrike" cap="none" spc="0" baseline="0">
          <a:solidFill>
            <a:srgbClr val="005A7D"/>
          </a:solidFill>
          <a:uFillTx/>
          <a:latin typeface="Inter Regular"/>
          <a:ea typeface="Inter Regular"/>
          <a:cs typeface="Inter Regular"/>
          <a:sym typeface="Inter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jack@culturepk.org.uk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day@pkc.gov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mpatel@culturepk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M Presentation Template Widescreen Colour 5 TITLE.jpg" descr="PM Presentation Template Widescreen Colour 5 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Line 1…"/>
          <p:cNvSpPr txBox="1">
            <a:spLocks noGrp="1"/>
          </p:cNvSpPr>
          <p:nvPr>
            <p:ph type="title" idx="4294967295"/>
          </p:nvPr>
        </p:nvSpPr>
        <p:spPr>
          <a:xfrm>
            <a:off x="1155700" y="3619500"/>
            <a:ext cx="14011176" cy="3430390"/>
          </a:xfrm>
          <a:prstGeom prst="rect">
            <a:avLst/>
          </a:prstGeom>
        </p:spPr>
        <p:txBody>
          <a:bodyPr/>
          <a:lstStyle/>
          <a:p>
            <a:pPr>
              <a:defRPr sz="10200" spc="-204">
                <a:solidFill>
                  <a:srgbClr val="8F7D54"/>
                </a:solidFill>
              </a:defRPr>
            </a:pPr>
            <a:r>
              <a:rPr lang="en-GB" dirty="0"/>
              <a:t>Perth Museum</a:t>
            </a:r>
            <a:r>
              <a:rPr dirty="0"/>
              <a:t> </a:t>
            </a:r>
          </a:p>
          <a:p>
            <a:pPr>
              <a:defRPr sz="10200" spc="-204">
                <a:solidFill>
                  <a:srgbClr val="8F7D54"/>
                </a:solidFill>
              </a:defRPr>
            </a:pPr>
            <a:r>
              <a:rPr lang="en-GB" dirty="0"/>
              <a:t>Industry Webinar</a:t>
            </a:r>
            <a:endParaRPr dirty="0"/>
          </a:p>
        </p:txBody>
      </p:sp>
      <p:sp>
        <p:nvSpPr>
          <p:cNvPr id="64" name="Get Closer to History and gain business benefits by partnering with the new Perth Museum"/>
          <p:cNvSpPr txBox="1">
            <a:spLocks noGrp="1"/>
          </p:cNvSpPr>
          <p:nvPr>
            <p:ph type="body" sz="quarter" idx="4294967295"/>
          </p:nvPr>
        </p:nvSpPr>
        <p:spPr>
          <a:xfrm>
            <a:off x="1167804" y="7814327"/>
            <a:ext cx="15949764" cy="4664789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SzTx/>
              <a:buNone/>
              <a:defRPr>
                <a:solidFill>
                  <a:srgbClr val="4E5854"/>
                </a:solidFill>
              </a:defRPr>
            </a:pPr>
            <a:r>
              <a:rPr lang="en-GB" dirty="0"/>
              <a:t>Anna Day (Service Manager - Public Programming)</a:t>
            </a:r>
          </a:p>
          <a:p>
            <a:pPr marL="0" indent="0">
              <a:buSzTx/>
              <a:buNone/>
              <a:defRPr>
                <a:solidFill>
                  <a:srgbClr val="4E5854"/>
                </a:solidFill>
              </a:defRPr>
            </a:pPr>
            <a:r>
              <a:rPr lang="en-GB" dirty="0"/>
              <a:t>Dr Katy Jack (General Manager – Museums)</a:t>
            </a:r>
          </a:p>
          <a:p>
            <a:pPr marL="0" indent="0">
              <a:buSzTx/>
              <a:buNone/>
              <a:defRPr>
                <a:solidFill>
                  <a:srgbClr val="4E5854"/>
                </a:solidFill>
              </a:defRPr>
            </a:pPr>
            <a:r>
              <a:rPr lang="en-GB" dirty="0"/>
              <a:t>Ashleigh Hibbins (Head of Audiences and Learning)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3916"/>
            <a:ext cx="24384000" cy="1394991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he £26.5m capital redevelopment of Perth Museum is Culture Perth and Kinross’s flagship project. It will be transformational for Perth and the Region in terms of economic, social, community, and cultural wellbeing:…"/>
          <p:cNvSpPr txBox="1">
            <a:spLocks noGrp="1"/>
          </p:cNvSpPr>
          <p:nvPr>
            <p:ph type="body" sz="half" idx="4294967295"/>
          </p:nvPr>
        </p:nvSpPr>
        <p:spPr>
          <a:xfrm>
            <a:off x="1273724" y="3704289"/>
            <a:ext cx="10792732" cy="88002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£53million pounds spent over the last decade on raising the cultural profile in Perth including: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Perth Theatre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Perth Concert Hall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St Paul’s Church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Perth City of Light 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Creative Exchange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dirty="0"/>
              <a:t>Additionally we spend annually on libraries, art galleries, Pitlochry Festival Theatre and community arts projects.</a:t>
            </a:r>
            <a:endParaRPr dirty="0"/>
          </a:p>
        </p:txBody>
      </p:sp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Cultural Investment	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713AA-BA9C-D8EA-EB06-E0017E6AA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279" y="2915778"/>
            <a:ext cx="7096519" cy="101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92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ancer Neve Renwick in front of Perth Museum, August 2023">
            <a:extLst>
              <a:ext uri="{FF2B5EF4-FFF2-40B4-BE49-F238E27FC236}">
                <a16:creationId xmlns:a16="http://schemas.microsoft.com/office/drawing/2014/main" id="{8FE027AF-C37A-591F-02CE-AC3381074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0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916"/>
            <a:ext cx="24377195" cy="1394991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he £26.5m capital redevelopment of Perth Museum is Culture Perth and Kinross’s flagship project. It will be transformational for Perth and the Region in terms of economic, social, community, and cultural wellbeing:…"/>
          <p:cNvSpPr txBox="1">
            <a:spLocks noGrp="1"/>
          </p:cNvSpPr>
          <p:nvPr>
            <p:ph type="body" sz="half" idx="4294967295"/>
          </p:nvPr>
        </p:nvSpPr>
        <p:spPr>
          <a:xfrm>
            <a:off x="1433515" y="4281930"/>
            <a:ext cx="13004171" cy="85704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Community and stakeholder previews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Major new temporary exhibition with international profile (announcing Jan </a:t>
            </a:r>
            <a:r>
              <a:rPr lang="en-GB" sz="4000"/>
              <a:t>2024)</a:t>
            </a: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Family-focused Easter half-term activities across the Museum, Perth Art Gallery, and city centre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Programme which includes activity from across P&amp;K to ensure the whole area benefits 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4000" dirty="0"/>
              <a:t>Full programme of events announced in February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endParaRPr lang="en-GB" sz="4000" dirty="0"/>
          </a:p>
        </p:txBody>
      </p:sp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Opening programme		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dirty="0"/>
          </a:p>
        </p:txBody>
      </p: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14BAE6-E856-8144-85DF-D9A9A9B5C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763" y="2781753"/>
            <a:ext cx="7631653" cy="104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01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>
            <a:alphaModFix amt="99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he £26.5m capital redevelopment of Perth Museum is Culture Perth and Kinross’s flagship project. It will be transformational for Perth and the Region in terms of economic, social, community, and cultural wellbeing:…"/>
          <p:cNvSpPr txBox="1">
            <a:spLocks noGrp="1"/>
          </p:cNvSpPr>
          <p:nvPr>
            <p:ph type="body" sz="half" idx="4294967295"/>
          </p:nvPr>
        </p:nvSpPr>
        <p:spPr>
          <a:xfrm>
            <a:off x="1155700" y="3704289"/>
            <a:ext cx="10792732" cy="88002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March 2024 </a:t>
            </a:r>
            <a:r>
              <a:rPr lang="en-GB" dirty="0"/>
              <a:t>Museum opening – a weekend of  celebration across Perth and Kinross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April 2024 </a:t>
            </a:r>
            <a:r>
              <a:rPr lang="en-GB" dirty="0"/>
              <a:t>Two weeks of family-focussed fun and free workshops 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April 2024 </a:t>
            </a:r>
            <a:r>
              <a:rPr lang="en-GB" dirty="0"/>
              <a:t>Crannog reopens on new site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May 2024 </a:t>
            </a:r>
            <a:r>
              <a:rPr lang="en-GB" dirty="0"/>
              <a:t>Cocktail Week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June 2024 </a:t>
            </a:r>
            <a:r>
              <a:rPr lang="en-GB" dirty="0"/>
              <a:t>Hairy Coo Trail 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July 2024 </a:t>
            </a:r>
            <a:r>
              <a:rPr lang="en-GB" dirty="0"/>
              <a:t>New exhibition in Perth Art Gallery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r>
              <a:rPr lang="en-GB" b="1" dirty="0"/>
              <a:t>September 2024  </a:t>
            </a:r>
            <a:r>
              <a:rPr lang="en-GB" dirty="0"/>
              <a:t>Restaurant Week</a:t>
            </a:r>
            <a:endParaRPr dirty="0"/>
          </a:p>
        </p:txBody>
      </p:sp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Perth’s summer of celebration	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en-GB" dirty="0"/>
              <a:t>Text here</a:t>
            </a:r>
            <a:endParaRPr dirty="0"/>
          </a:p>
        </p:txBody>
      </p:sp>
      <p:pic>
        <p:nvPicPr>
          <p:cNvPr id="3" name="Picture 2" descr="A yellow cow statue next to a rainbow colored cow">
            <a:extLst>
              <a:ext uri="{FF2B5EF4-FFF2-40B4-BE49-F238E27FC236}">
                <a16:creationId xmlns:a16="http://schemas.microsoft.com/office/drawing/2014/main" id="{ED3AC8DF-7081-0B2E-C99D-B931558D3C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61511" y="4023756"/>
            <a:ext cx="10657840" cy="81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478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he £26.5m capital redevelopment of Perth Museum is Culture Perth and Kinross’s flagship project. It will be transformational for Perth and the Region in terms of economic, social, community, and cultural wellbeing:…"/>
          <p:cNvSpPr txBox="1">
            <a:spLocks noGrp="1"/>
          </p:cNvSpPr>
          <p:nvPr>
            <p:ph type="body" sz="half" idx="4294967295"/>
          </p:nvPr>
        </p:nvSpPr>
        <p:spPr>
          <a:xfrm>
            <a:off x="1155700" y="3704289"/>
            <a:ext cx="12212828" cy="8800227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 defTabSz="817244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	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Cocktail Week and Restaurant Week – free sign up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Coach Friendly Status - update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Press trip opportunities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Building a narrative for the city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Perthshire Box Office / Perth City and Towns What’s On guide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Toolkit launched in early March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7200" dirty="0"/>
              <a:t>Hashtags:</a:t>
            </a:r>
          </a:p>
          <a:p>
            <a:pPr marL="0" indent="0" defTabSz="817244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70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#</a:t>
            </a:r>
            <a:r>
              <a:rPr lang="en-GB" sz="7000" dirty="0"/>
              <a:t>loveperth</a:t>
            </a:r>
          </a:p>
          <a:p>
            <a:pPr marL="0" indent="0" defTabSz="817244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70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#p</a:t>
            </a:r>
            <a:r>
              <a:rPr lang="en-GB" sz="7000" dirty="0"/>
              <a:t>erthcityofstories</a:t>
            </a:r>
          </a:p>
          <a:p>
            <a:pPr marL="0" indent="0" defTabSz="817244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7000" dirty="0"/>
              <a:t>#perthlivelifewell</a:t>
            </a:r>
          </a:p>
        </p:txBody>
      </p:sp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Perth Museum opportunities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dirty="0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2FE9B50-EAD7-EF15-7C46-546C66557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315" y="2985764"/>
            <a:ext cx="8520223" cy="102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7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M Presentation Template Widescreen Colour 5 CREDIT.jpg" descr="PM Presentation Template Widescreen Colour 5 CR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M Presentation Template Widescreen Colour 5 CREDIT.jpg" descr="PM Presentation Template Widescreen Colour 5 CR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M Presentation Template Widescreen Colour 5 CREDIT.jpg" descr="PM Presentation Template Widescreen Colour 5 CR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CREDIT SLIDE…"/>
          <p:cNvSpPr txBox="1">
            <a:spLocks noGrp="1"/>
          </p:cNvSpPr>
          <p:nvPr>
            <p:ph type="body" idx="4294967295"/>
          </p:nvPr>
        </p:nvSpPr>
        <p:spPr>
          <a:xfrm>
            <a:off x="1155699" y="3704289"/>
            <a:ext cx="22072601" cy="646831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7000" spc="-140">
                <a:solidFill>
                  <a:srgbClr val="4E5854"/>
                </a:solidFill>
                <a:latin typeface="+mn-lt"/>
                <a:ea typeface="+mn-ea"/>
                <a:cs typeface="+mn-cs"/>
                <a:sym typeface="PM Carnyx Bold"/>
              </a:defRPr>
            </a:pPr>
            <a:r>
              <a:rPr lang="en-GB" dirty="0"/>
              <a:t>Thank you</a:t>
            </a:r>
            <a:endParaRPr dirty="0"/>
          </a:p>
          <a:p>
            <a:pPr marL="0" indent="0" algn="ctr" defTabSz="825500">
              <a:spcBef>
                <a:spcPts val="1800"/>
              </a:spcBef>
              <a:buSzTx/>
              <a:buNone/>
              <a:defRPr sz="3800">
                <a:solidFill>
                  <a:srgbClr val="4E5854"/>
                </a:solidFill>
              </a:defRPr>
            </a:pPr>
            <a:r>
              <a:rPr lang="en-GB" dirty="0"/>
              <a:t>Dr Katy Jack (</a:t>
            </a:r>
            <a:r>
              <a:rPr lang="en-GB" dirty="0">
                <a:hlinkClick r:id="rId3"/>
              </a:rPr>
              <a:t>kjack@culturepk.org.uk</a:t>
            </a:r>
            <a:r>
              <a:rPr lang="en-GB" dirty="0"/>
              <a:t>)</a:t>
            </a:r>
          </a:p>
          <a:p>
            <a:pPr marL="0" indent="0" algn="ctr" defTabSz="825500">
              <a:spcBef>
                <a:spcPts val="1800"/>
              </a:spcBef>
              <a:buSzTx/>
              <a:buNone/>
              <a:defRPr sz="3800">
                <a:solidFill>
                  <a:srgbClr val="4E5854"/>
                </a:solidFill>
              </a:defRPr>
            </a:pPr>
            <a:r>
              <a:rPr lang="en-GB" dirty="0"/>
              <a:t>Anna Day (</a:t>
            </a:r>
            <a:r>
              <a:rPr lang="en-GB" dirty="0">
                <a:hlinkClick r:id="rId4"/>
              </a:rPr>
              <a:t>aday@pkc.gov.uk</a:t>
            </a:r>
            <a:r>
              <a:rPr lang="en-GB" dirty="0"/>
              <a:t>)</a:t>
            </a:r>
          </a:p>
          <a:p>
            <a:pPr marL="0" indent="0" algn="ctr" defTabSz="825500">
              <a:spcBef>
                <a:spcPts val="1800"/>
              </a:spcBef>
              <a:buSzTx/>
              <a:buNone/>
              <a:defRPr sz="3800">
                <a:solidFill>
                  <a:srgbClr val="4E5854"/>
                </a:solidFill>
              </a:defRPr>
            </a:pPr>
            <a:endParaRPr lang="en-GB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M Presentation Template Widescreen Colour 1 GENERAL 3.jpg" descr="PM Presentation Template Widescreen Colour 1 GENERA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BLANK FOR ADDING IMAGES/GRAPHICS"/>
          <p:cNvSpPr txBox="1"/>
          <p:nvPr/>
        </p:nvSpPr>
        <p:spPr>
          <a:xfrm>
            <a:off x="9343847" y="6754317"/>
            <a:ext cx="59503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BLANK FOR ADDING IMAGES/GRAPHICS</a:t>
            </a:r>
          </a:p>
        </p:txBody>
      </p:sp>
      <p:sp>
        <p:nvSpPr>
          <p:cNvPr id="78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4673" y="863600"/>
            <a:ext cx="22154654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5854"/>
                </a:solidFill>
              </a:defRPr>
            </a:lvl1pPr>
          </a:lstStyle>
          <a:p>
            <a:pPr algn="ctr"/>
            <a:r>
              <a:rPr lang="en-GB" dirty="0"/>
              <a:t>Perth Museum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5A77B-C666-F3C5-C5DA-58A81C992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12518"/>
          <a:stretch/>
        </p:blipFill>
        <p:spPr>
          <a:xfrm>
            <a:off x="2224024" y="1994673"/>
            <a:ext cx="19935952" cy="112118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M Object Shape 1 Colour 5.png" descr="PM Object Shape 1 Colou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183560"/>
            <a:ext cx="14436523" cy="108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he £26.5m capital redevelopment of Perth Museum is Culture Perth and Kinross’s flagship project. It will be transformational for Perth and the Region in terms of economic, social, community, and cultural wellbeing:…"/>
          <p:cNvSpPr txBox="1">
            <a:spLocks noGrp="1"/>
          </p:cNvSpPr>
          <p:nvPr>
            <p:ph type="body" sz="half" idx="4294967295"/>
          </p:nvPr>
        </p:nvSpPr>
        <p:spPr>
          <a:xfrm>
            <a:off x="1155700" y="3704289"/>
            <a:ext cx="10792732" cy="880022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Footfall: Minimum target of 137,000 in Y1.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Long-term Goals: Expected to attract an additional 167,000 visitors to Perth by year three, increasing overnight staying visitors by 3% year on year.</a:t>
            </a:r>
          </a:p>
          <a:p>
            <a:pPr marL="477773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Target Audiences: </a:t>
            </a:r>
          </a:p>
          <a:p>
            <a:pPr marL="1087373" lvl="1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Local Audiences: Community co-production, spotlight shows, communities of interest and the education market.</a:t>
            </a:r>
          </a:p>
          <a:p>
            <a:pPr marL="1087373" lvl="1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Day Visitors: Digital Engagement to celebrate the Stone of Destiny.</a:t>
            </a:r>
          </a:p>
          <a:p>
            <a:pPr marL="1087373" lvl="1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Tay City Region – Day and Overnight Visitors: the opening Perth Museum exhibition and wider visitor itineraries.</a:t>
            </a:r>
          </a:p>
          <a:p>
            <a:pPr marL="1087373" lvl="1" indent="-477773" defTabSz="817244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dirty="0"/>
              <a:t>International Visitors: Envisaged priority target countries are USA, Germany, Netherlands, France, and Australia.</a:t>
            </a:r>
          </a:p>
          <a:p>
            <a:pPr marL="0" indent="0" defTabSz="817244">
              <a:spcBef>
                <a:spcPts val="1700"/>
              </a:spcBef>
              <a:buSzTx/>
              <a:buNone/>
              <a:defRPr sz="3762">
                <a:solidFill>
                  <a:srgbClr val="4E5854"/>
                </a:solidFill>
              </a:defRPr>
            </a:pPr>
            <a:endParaRPr dirty="0"/>
          </a:p>
        </p:txBody>
      </p:sp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aims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dirty="0"/>
              <a:t>Enhancing the image and perception of Perth as a place to live and work.​</a:t>
            </a:r>
          </a:p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dirty="0"/>
              <a:t>Growing the visitor economy in the region and supporting the regional tourism strategy.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M Presentation Template Widescreen Colour 1 GENERAL 3.jpg" descr="PM Presentation Template Widescreen Colour 1 GENERA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he £26.5m capital redevelopment of Perth Museum is Culture Perth and Kinross’s flagship project. It will be transformational for Perth and the Region in terms of economic, social, community, and cultural wellbeing:…">
            <a:extLst>
              <a:ext uri="{FF2B5EF4-FFF2-40B4-BE49-F238E27FC236}">
                <a16:creationId xmlns:a16="http://schemas.microsoft.com/office/drawing/2014/main" id="{6056EB15-63FA-706E-F17C-B12AA112970C}"/>
              </a:ext>
            </a:extLst>
          </p:cNvPr>
          <p:cNvSpPr txBox="1">
            <a:spLocks/>
          </p:cNvSpPr>
          <p:nvPr/>
        </p:nvSpPr>
        <p:spPr>
          <a:xfrm>
            <a:off x="1155700" y="3704289"/>
            <a:ext cx="10792732" cy="880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762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1371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1981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2590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32004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3810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4419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5029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5638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endParaRPr lang="en-GB" sz="3762" dirty="0">
              <a:solidFill>
                <a:srgbClr val="4E5854"/>
              </a:solidFill>
            </a:endParaRPr>
          </a:p>
        </p:txBody>
      </p:sp>
      <p:pic>
        <p:nvPicPr>
          <p:cNvPr id="2" name="Picture 1" descr="A group of people walking through a hallway&#10;&#10;Description automatically generated with low confidence">
            <a:extLst>
              <a:ext uri="{FF2B5EF4-FFF2-40B4-BE49-F238E27FC236}">
                <a16:creationId xmlns:a16="http://schemas.microsoft.com/office/drawing/2014/main" id="{431033E1-EB51-D065-DD1C-B6CFAE319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r="11383" b="-1"/>
          <a:stretch/>
        </p:blipFill>
        <p:spPr>
          <a:xfrm>
            <a:off x="10607040" y="9"/>
            <a:ext cx="13772840" cy="1373122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8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4673" y="863600"/>
            <a:ext cx="22154654" cy="143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E5854"/>
                </a:solidFill>
              </a:defRPr>
            </a:lvl1pPr>
          </a:lstStyle>
          <a:p>
            <a:r>
              <a:rPr lang="en-GB" dirty="0"/>
              <a:t>FACILITIES</a:t>
            </a:r>
            <a:endParaRPr dirty="0"/>
          </a:p>
        </p:txBody>
      </p:sp>
      <p:sp>
        <p:nvSpPr>
          <p:cNvPr id="5" name="The £26.5m capital redevelopment of Perth Museum is Culture Perth and Kinross’s flagship project. It will be transformational for Perth and the Region in terms of economic, social, community, and cultural wellbeing:…">
            <a:extLst>
              <a:ext uri="{FF2B5EF4-FFF2-40B4-BE49-F238E27FC236}">
                <a16:creationId xmlns:a16="http://schemas.microsoft.com/office/drawing/2014/main" id="{08DD5F68-E344-4115-EC40-8155419704C0}"/>
              </a:ext>
            </a:extLst>
          </p:cNvPr>
          <p:cNvSpPr txBox="1">
            <a:spLocks/>
          </p:cNvSpPr>
          <p:nvPr/>
        </p:nvSpPr>
        <p:spPr>
          <a:xfrm>
            <a:off x="1308100" y="3856689"/>
            <a:ext cx="10792732" cy="880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762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1371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1981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2590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32004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3810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4419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5029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5638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Toilets (Accessible; Changing Places; </a:t>
            </a:r>
            <a:br>
              <a:rPr lang="en-GB" sz="3762" dirty="0">
                <a:solidFill>
                  <a:srgbClr val="4E5854"/>
                </a:solidFill>
              </a:rPr>
            </a:br>
            <a:r>
              <a:rPr lang="en-GB" sz="3762" dirty="0">
                <a:solidFill>
                  <a:srgbClr val="4E5854"/>
                </a:solidFill>
              </a:rPr>
              <a:t>Gender Neutral)</a:t>
            </a:r>
          </a:p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Shop</a:t>
            </a:r>
          </a:p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On-site 70-cover café </a:t>
            </a:r>
          </a:p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Unique venue hire spaces</a:t>
            </a:r>
          </a:p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endParaRPr lang="en-GB" sz="3762" dirty="0">
              <a:solidFill>
                <a:srgbClr val="4E58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885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M Presentation Template Widescreen Colour 1 GENERAL 3.jpg" descr="PM Presentation Template Widescreen Colour 1 GENERA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4673" y="863600"/>
            <a:ext cx="22154654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5854"/>
                </a:solidFill>
              </a:defRPr>
            </a:lvl1pPr>
          </a:lstStyle>
          <a:p>
            <a:pPr algn="ctr"/>
            <a:r>
              <a:rPr lang="en-GB" dirty="0"/>
              <a:t>Stone of Destiny </a:t>
            </a:r>
            <a:endParaRPr dirty="0"/>
          </a:p>
        </p:txBody>
      </p:sp>
      <p:pic>
        <p:nvPicPr>
          <p:cNvPr id="4" name="Picture 3" descr="A picture containing floor, indoor, room, ceiling&#10;&#10;Description automatically generated">
            <a:extLst>
              <a:ext uri="{FF2B5EF4-FFF2-40B4-BE49-F238E27FC236}">
                <a16:creationId xmlns:a16="http://schemas.microsoft.com/office/drawing/2014/main" id="{71D8D168-0EB0-A9AB-552A-73B51AC39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/>
          <a:stretch/>
        </p:blipFill>
        <p:spPr>
          <a:xfrm>
            <a:off x="2694554" y="2169753"/>
            <a:ext cx="18994891" cy="106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6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M Presentation Template Widescreen Colour 1 GENERAL 3.jpg" descr="PM Presentation Template Widescreen Colour 1 GENERA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4673" y="863600"/>
            <a:ext cx="22154654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5854"/>
                </a:solidFill>
              </a:defRPr>
            </a:lvl1pPr>
          </a:lstStyle>
          <a:p>
            <a:pPr algn="ctr"/>
            <a:r>
              <a:rPr lang="en-GB" dirty="0"/>
              <a:t>Perth at the heart of Scotland’s story</a:t>
            </a:r>
            <a:endParaRPr dirty="0"/>
          </a:p>
        </p:txBody>
      </p:sp>
      <p:pic>
        <p:nvPicPr>
          <p:cNvPr id="2" name="Picture 1" descr="A picture containing indoor, wall, window, sink&#10;&#10;Description automatically generated">
            <a:extLst>
              <a:ext uri="{FF2B5EF4-FFF2-40B4-BE49-F238E27FC236}">
                <a16:creationId xmlns:a16="http://schemas.microsoft.com/office/drawing/2014/main" id="{AF5FE184-2A46-E46C-D040-3449BD8D8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>
          <a:xfrm>
            <a:off x="2947426" y="2298700"/>
            <a:ext cx="18489148" cy="103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2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M Object Shape 1 Colour 5.png" descr="PM Object Shape 1 Colou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183560"/>
            <a:ext cx="14436523" cy="108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Visitor experience  | TRAVEL TRADE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dirty="0"/>
          </a:p>
        </p:txBody>
      </p:sp>
      <p:sp>
        <p:nvSpPr>
          <p:cNvPr id="2" name="Enhancing the image and perception of Perth as a place to live and work.…">
            <a:extLst>
              <a:ext uri="{FF2B5EF4-FFF2-40B4-BE49-F238E27FC236}">
                <a16:creationId xmlns:a16="http://schemas.microsoft.com/office/drawing/2014/main" id="{05575636-F0AA-3B7C-1192-56A8342C1E3C}"/>
              </a:ext>
            </a:extLst>
          </p:cNvPr>
          <p:cNvSpPr txBox="1"/>
          <p:nvPr/>
        </p:nvSpPr>
        <p:spPr>
          <a:xfrm>
            <a:off x="14545129" y="62560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en-GB" dirty="0"/>
              <a:t>Due to open in March 2024, the museum will offer visitors a 5*, fully accessible and captivating experience that inspires them to explore Scotland’s past and its connection to the wider world.</a:t>
            </a:r>
            <a:endParaRPr dirty="0"/>
          </a:p>
        </p:txBody>
      </p:sp>
      <p:sp>
        <p:nvSpPr>
          <p:cNvPr id="3" name="The £26.5m capital redevelopment of Perth Museum is Culture Perth and Kinross’s flagship project. It will be transformational for Perth and the Region in terms of economic, social, community, and cultural wellbeing:…">
            <a:extLst>
              <a:ext uri="{FF2B5EF4-FFF2-40B4-BE49-F238E27FC236}">
                <a16:creationId xmlns:a16="http://schemas.microsoft.com/office/drawing/2014/main" id="{34B2E079-1AC9-6093-F026-4F99AAC33E2D}"/>
              </a:ext>
            </a:extLst>
          </p:cNvPr>
          <p:cNvSpPr txBox="1">
            <a:spLocks/>
          </p:cNvSpPr>
          <p:nvPr/>
        </p:nvSpPr>
        <p:spPr>
          <a:xfrm>
            <a:off x="1507874" y="5210726"/>
            <a:ext cx="10792732" cy="880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762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1371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1981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2590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32004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3810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4419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5029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5638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VisitScotland Quality Assurance Scheme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Fully accessible experience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Engagement with Travel Trade to increase footfall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Exciting and memorable programme of unique experiences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Collaborative potential throughout the region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Strong and growing interest </a:t>
            </a:r>
            <a:r>
              <a:rPr lang="en-GB" sz="3762">
                <a:solidFill>
                  <a:srgbClr val="4E5854"/>
                </a:solidFill>
              </a:rPr>
              <a:t>in the Perth </a:t>
            </a:r>
            <a:r>
              <a:rPr lang="en-GB" sz="3762" dirty="0">
                <a:solidFill>
                  <a:srgbClr val="4E5854"/>
                </a:solidFill>
              </a:rPr>
              <a:t>product</a:t>
            </a:r>
          </a:p>
          <a:p>
            <a:pPr marL="0" indent="0" defTabSz="817244" hangingPunct="1">
              <a:spcBef>
                <a:spcPts val="1700"/>
              </a:spcBef>
              <a:buSzTx/>
              <a:buFontTx/>
              <a:buNone/>
              <a:defRPr sz="3762">
                <a:solidFill>
                  <a:srgbClr val="4E5854"/>
                </a:solidFill>
              </a:defRPr>
            </a:pPr>
            <a:endParaRPr lang="en-GB" sz="3762" dirty="0">
              <a:solidFill>
                <a:srgbClr val="4E58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13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M Presentation Template Widescreen Colour 1 GENERAL 3.jpg" descr="PM Presentation Template Widescreen Colour 1 GENERA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4673" y="863600"/>
            <a:ext cx="22154654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5854"/>
                </a:solidFill>
              </a:defRPr>
            </a:lvl1pPr>
          </a:lstStyle>
          <a:p>
            <a:pPr algn="ctr"/>
            <a:r>
              <a:rPr lang="en-GB" dirty="0"/>
              <a:t>collaboration</a:t>
            </a:r>
            <a:endParaRPr dirty="0"/>
          </a:p>
        </p:txBody>
      </p:sp>
      <p:pic>
        <p:nvPicPr>
          <p:cNvPr id="2" name="Picture 2" descr="Dewar’s Aberfeldy Whisky &amp; Chocolate Tasting – Braw Spirit">
            <a:extLst>
              <a:ext uri="{FF2B5EF4-FFF2-40B4-BE49-F238E27FC236}">
                <a16:creationId xmlns:a16="http://schemas.microsoft.com/office/drawing/2014/main" id="{180D8BD3-B502-88AB-E78F-C7D45E25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67" b="89667" l="9827" r="87283">
                        <a14:foregroundMark x1="47399" y1="29833" x2="47399" y2="29833"/>
                        <a14:foregroundMark x1="47399" y1="29833" x2="47399" y2="29833"/>
                        <a14:foregroundMark x1="48266" y1="27833" x2="48266" y2="27833"/>
                        <a14:foregroundMark x1="48266" y1="27000" x2="48266" y2="27000"/>
                        <a14:foregroundMark x1="50289" y1="26167" x2="50289" y2="26167"/>
                        <a14:foregroundMark x1="29191" y1="52500" x2="29191" y2="52500"/>
                        <a14:foregroundMark x1="34104" y1="85667" x2="34104" y2="85667"/>
                        <a14:foregroundMark x1="34104" y1="88500" x2="34104" y2="88500"/>
                        <a14:foregroundMark x1="79769" y1="88500" x2="79769" y2="88500"/>
                        <a14:foregroundMark x1="61561" y1="89667" x2="61561" y2="89667"/>
                        <a14:foregroundMark x1="59538" y1="26167" x2="59538" y2="26167"/>
                        <a14:foregroundMark x1="39884" y1="26667" x2="39884" y2="26667"/>
                        <a14:foregroundMark x1="41329" y1="26667" x2="51445" y2="26667"/>
                        <a14:foregroundMark x1="51445" y1="26667" x2="39017" y2="26000"/>
                        <a14:foregroundMark x1="39017" y1="26000" x2="37572" y2="26167"/>
                        <a14:foregroundMark x1="52312" y1="25000" x2="53757" y2="26667"/>
                        <a14:foregroundMark x1="62139" y1="26667" x2="53179" y2="26167"/>
                        <a14:foregroundMark x1="61561" y1="26167" x2="62139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72" r="-1" b="8651"/>
          <a:stretch/>
        </p:blipFill>
        <p:spPr bwMode="auto">
          <a:xfrm>
            <a:off x="1114673" y="2298700"/>
            <a:ext cx="4665641" cy="531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t John's Kirk (Perth)">
            <a:extLst>
              <a:ext uri="{FF2B5EF4-FFF2-40B4-BE49-F238E27FC236}">
                <a16:creationId xmlns:a16="http://schemas.microsoft.com/office/drawing/2014/main" id="{768565C9-06BD-9948-58B0-4A82443BB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r="9296" b="4"/>
          <a:stretch/>
        </p:blipFill>
        <p:spPr bwMode="auto">
          <a:xfrm>
            <a:off x="6403985" y="2298699"/>
            <a:ext cx="4665641" cy="5314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cottish Gin Products | The Perth Distillery Company | Scotland">
            <a:extLst>
              <a:ext uri="{FF2B5EF4-FFF2-40B4-BE49-F238E27FC236}">
                <a16:creationId xmlns:a16="http://schemas.microsoft.com/office/drawing/2014/main" id="{F1042954-77DF-A947-4849-0118466A0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6563" b="-2"/>
          <a:stretch/>
        </p:blipFill>
        <p:spPr bwMode="auto">
          <a:xfrm>
            <a:off x="11693296" y="2298699"/>
            <a:ext cx="4665641" cy="531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 John's Kirk of Perth - Scotlands Churches Trust">
            <a:extLst>
              <a:ext uri="{FF2B5EF4-FFF2-40B4-BE49-F238E27FC236}">
                <a16:creationId xmlns:a16="http://schemas.microsoft.com/office/drawing/2014/main" id="{82EEF48F-09A4-020B-C0BB-7EB6000D3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3579" b="2"/>
          <a:stretch/>
        </p:blipFill>
        <p:spPr bwMode="auto">
          <a:xfrm>
            <a:off x="16982607" y="2269786"/>
            <a:ext cx="4665641" cy="531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09C4DBA-F9A5-AD90-C061-87FE18C856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r="5542" b="4"/>
          <a:stretch/>
        </p:blipFill>
        <p:spPr>
          <a:xfrm>
            <a:off x="7027655" y="7872547"/>
            <a:ext cx="4665641" cy="5314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'There's no automation, no big volumes, only simple distilling tasks ...">
            <a:extLst>
              <a:ext uri="{FF2B5EF4-FFF2-40B4-BE49-F238E27FC236}">
                <a16:creationId xmlns:a16="http://schemas.microsoft.com/office/drawing/2014/main" id="{092F1C3D-E530-3B9C-1445-ADDA3A4DA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16287" b="-4"/>
          <a:stretch/>
        </p:blipFill>
        <p:spPr bwMode="auto">
          <a:xfrm>
            <a:off x="12690706" y="7872549"/>
            <a:ext cx="4665641" cy="531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163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M Presentation Template Widescreen Colour 5 GENERAL 2.jpg" descr="PM Presentation Template Widescreen Colour 5 GENERA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M Object Shape 1 Colour 5.png" descr="PM Object Shape 1 Colou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150903"/>
            <a:ext cx="14436523" cy="1082739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lide title"/>
          <p:cNvSpPr txBox="1">
            <a:spLocks noGrp="1"/>
          </p:cNvSpPr>
          <p:nvPr>
            <p:ph type="title" idx="4294967295"/>
          </p:nvPr>
        </p:nvSpPr>
        <p:spPr>
          <a:xfrm>
            <a:off x="1117600" y="863600"/>
            <a:ext cx="22148800" cy="14351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Getting involved</a:t>
            </a:r>
            <a:endParaRPr dirty="0"/>
          </a:p>
        </p:txBody>
      </p:sp>
      <p:sp>
        <p:nvSpPr>
          <p:cNvPr id="74" name="Enhancing the image and perception of Perth as a place to live and work.…"/>
          <p:cNvSpPr txBox="1"/>
          <p:nvPr/>
        </p:nvSpPr>
        <p:spPr>
          <a:xfrm>
            <a:off x="14392729" y="6103624"/>
            <a:ext cx="8778348" cy="400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dirty="0"/>
          </a:p>
        </p:txBody>
      </p:sp>
      <p:sp>
        <p:nvSpPr>
          <p:cNvPr id="2" name="Enhancing the image and perception of Perth as a place to live and work.…">
            <a:extLst>
              <a:ext uri="{FF2B5EF4-FFF2-40B4-BE49-F238E27FC236}">
                <a16:creationId xmlns:a16="http://schemas.microsoft.com/office/drawing/2014/main" id="{05575636-F0AA-3B7C-1192-56A8342C1E3C}"/>
              </a:ext>
            </a:extLst>
          </p:cNvPr>
          <p:cNvSpPr txBox="1"/>
          <p:nvPr/>
        </p:nvSpPr>
        <p:spPr>
          <a:xfrm>
            <a:off x="14545129" y="5976256"/>
            <a:ext cx="8778348" cy="435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20000"/>
          </a:bodyPr>
          <a:lstStyle/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en-GB" dirty="0"/>
              <a:t>Benefits?</a:t>
            </a:r>
          </a:p>
          <a:p>
            <a:pPr marL="571500" indent="-571500" algn="l" defTabSz="8255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kumimoji="0" lang="en-GB" sz="376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/>
                <a:sym typeface="Helvetica Neue"/>
              </a:rPr>
              <a:t>Brand promotion</a:t>
            </a:r>
          </a:p>
          <a:p>
            <a:pPr marL="571500" indent="-571500" algn="l" defTabSz="8255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en-GB" sz="3762" dirty="0">
                <a:solidFill>
                  <a:schemeClr val="bg1"/>
                </a:solidFill>
                <a:latin typeface="Inter Bold"/>
              </a:rPr>
              <a:t>Support-in-kind</a:t>
            </a:r>
          </a:p>
          <a:p>
            <a:pPr marL="571500" indent="-571500" algn="l" defTabSz="8255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en-GB" sz="3762" dirty="0">
                <a:solidFill>
                  <a:schemeClr val="bg1"/>
                </a:solidFill>
                <a:latin typeface="Inter Bold"/>
              </a:rPr>
              <a:t>Corporate hospitality and employee benefits</a:t>
            </a:r>
          </a:p>
          <a:p>
            <a:pPr marL="571500" indent="-571500" algn="l" defTabSz="8255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kumimoji="0" lang="en-GB" sz="376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/>
                <a:sym typeface="Helvetica Neue"/>
              </a:rPr>
              <a:t>‘Behind-The-Scenes’ Tours/Talks </a:t>
            </a:r>
          </a:p>
          <a:p>
            <a:pPr algn="l" defTabSz="825500">
              <a:lnSpc>
                <a:spcPct val="120000"/>
              </a:lnSpc>
              <a:spcBef>
                <a:spcPts val="1800"/>
              </a:spcBef>
              <a:defRPr sz="3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endParaRPr lang="en-GB" dirty="0"/>
          </a:p>
        </p:txBody>
      </p:sp>
      <p:sp>
        <p:nvSpPr>
          <p:cNvPr id="3" name="The £26.5m capital redevelopment of Perth Museum is Culture Perth and Kinross’s flagship project. It will be transformational for Perth and the Region in terms of economic, social, community, and cultural wellbeing:…">
            <a:extLst>
              <a:ext uri="{FF2B5EF4-FFF2-40B4-BE49-F238E27FC236}">
                <a16:creationId xmlns:a16="http://schemas.microsoft.com/office/drawing/2014/main" id="{34B2E079-1AC9-6093-F026-4F99AAC33E2D}"/>
              </a:ext>
            </a:extLst>
          </p:cNvPr>
          <p:cNvSpPr txBox="1">
            <a:spLocks/>
          </p:cNvSpPr>
          <p:nvPr/>
        </p:nvSpPr>
        <p:spPr>
          <a:xfrm>
            <a:off x="1399268" y="3712464"/>
            <a:ext cx="10792732" cy="942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762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1371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1981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2590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32004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38100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44196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50292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5638800" marR="0" indent="-762000" algn="l" defTabSz="2438338" rtl="0" latinLnBrk="0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6000" b="0" i="0" u="none" strike="noStrike" cap="none" spc="0" baseline="0">
                <a:solidFill>
                  <a:srgbClr val="005A7D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Sponsorship packages for local and national brands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Designed to extend the reach and impact of Perth Museum</a:t>
            </a:r>
          </a:p>
          <a:p>
            <a:pPr marL="477773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How?</a:t>
            </a:r>
          </a:p>
          <a:p>
            <a:pPr marL="1087373" lvl="1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Helping to develop the region</a:t>
            </a:r>
          </a:p>
          <a:p>
            <a:pPr marL="1087373" lvl="1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Unlocking the impact of local heritage</a:t>
            </a:r>
          </a:p>
          <a:p>
            <a:pPr marL="1087373" lvl="1" indent="-477773" defTabSz="817244" hangingPunct="1">
              <a:spcBef>
                <a:spcPts val="1700"/>
              </a:spcBef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Creating jobs and career development opportunities</a:t>
            </a:r>
          </a:p>
          <a:p>
            <a:pPr marL="609600" lvl="1" indent="0" defTabSz="817244" hangingPunct="1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</a:rPr>
              <a:t>For more information, contact Robin Patel, Fundraising Officer </a:t>
            </a:r>
          </a:p>
          <a:p>
            <a:pPr marL="609600" lvl="1" indent="0" defTabSz="817244" hangingPunct="1">
              <a:spcBef>
                <a:spcPts val="1700"/>
              </a:spcBef>
              <a:buNone/>
              <a:defRPr sz="3762">
                <a:solidFill>
                  <a:srgbClr val="4E5854"/>
                </a:solidFill>
              </a:defRPr>
            </a:pPr>
            <a:r>
              <a:rPr lang="en-GB" sz="3762" dirty="0">
                <a:solidFill>
                  <a:srgbClr val="4E5854"/>
                </a:solidFill>
                <a:hlinkClick r:id="rId4"/>
              </a:rPr>
              <a:t>rmpatel@culturepk.org.uk</a:t>
            </a:r>
            <a:r>
              <a:rPr lang="en-GB" sz="3762" dirty="0">
                <a:solidFill>
                  <a:srgbClr val="4E5854"/>
                </a:solidFill>
              </a:rPr>
              <a:t> / 01738 444949</a:t>
            </a:r>
          </a:p>
        </p:txBody>
      </p:sp>
    </p:spTree>
    <p:extLst>
      <p:ext uri="{BB962C8B-B14F-4D97-AF65-F5344CB8AC3E}">
        <p14:creationId xmlns:p14="http://schemas.microsoft.com/office/powerpoint/2010/main" val="18504970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PM Carnyx Bold"/>
        <a:ea typeface="PM Carnyx Bold"/>
        <a:cs typeface="PM Carnyx Bold"/>
      </a:majorFont>
      <a:minorFont>
        <a:latin typeface="PM Carnyx Bold"/>
        <a:ea typeface="PM Carnyx Bold"/>
        <a:cs typeface="PM Carnyx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PM Carnyx Bold"/>
        <a:ea typeface="PM Carnyx Bold"/>
        <a:cs typeface="PM Carnyx Bold"/>
      </a:majorFont>
      <a:minorFont>
        <a:latin typeface="PM Carnyx Bold"/>
        <a:ea typeface="PM Carnyx Bold"/>
        <a:cs typeface="PM Carnyx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693</Words>
  <Application>Microsoft Office PowerPoint</Application>
  <PresentationFormat>Custom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Helvetica Neue</vt:lpstr>
      <vt:lpstr>Inter Bold</vt:lpstr>
      <vt:lpstr>Inter Regular</vt:lpstr>
      <vt:lpstr>PM Carnyx Bold</vt:lpstr>
      <vt:lpstr>Roboto</vt:lpstr>
      <vt:lpstr>21_BasicWhite</vt:lpstr>
      <vt:lpstr>Perth Museum  Industry Webinar</vt:lpstr>
      <vt:lpstr>Perth Museum</vt:lpstr>
      <vt:lpstr>aims</vt:lpstr>
      <vt:lpstr>FACILITIES</vt:lpstr>
      <vt:lpstr>Stone of Destiny </vt:lpstr>
      <vt:lpstr>Perth at the heart of Scotland’s story</vt:lpstr>
      <vt:lpstr>Visitor experience  | TRAVEL TRADE</vt:lpstr>
      <vt:lpstr>collaboration</vt:lpstr>
      <vt:lpstr>Getting involved</vt:lpstr>
      <vt:lpstr>Cultural Investment </vt:lpstr>
      <vt:lpstr>PowerPoint Presentation</vt:lpstr>
      <vt:lpstr>Opening programme  </vt:lpstr>
      <vt:lpstr>Perth’s summer of celebration </vt:lpstr>
      <vt:lpstr>Perth Museum opportunities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Line 1  Title line 2</dc:title>
  <dc:creator>Suzanne Cumiskey</dc:creator>
  <cp:lastModifiedBy>Suzanne Cumiskey</cp:lastModifiedBy>
  <cp:revision>5</cp:revision>
  <dcterms:modified xsi:type="dcterms:W3CDTF">2023-11-23T13:38:53Z</dcterms:modified>
</cp:coreProperties>
</file>